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B583ED8D-9468-4DA4-B52A-C6690D7D455D}" type="datetimeFigureOut">
              <a:rPr lang="en-IN" smtClean="0"/>
              <a:t>21-12-2022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EC9607-0B5B-424D-B407-500F9B647245}" type="slidenum">
              <a:rPr lang="en-IN" smtClean="0"/>
              <a:t>‹#›</a:t>
            </a:fld>
            <a:endParaRPr lang="en-IN"/>
          </a:p>
        </p:txBody>
      </p:sp>
    </p:spTree>
    <p:extLst>
      <p:ext uri="{BB962C8B-B14F-4D97-AF65-F5344CB8AC3E}">
        <p14:creationId xmlns:p14="http://schemas.microsoft.com/office/powerpoint/2010/main" val="3352014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B583ED8D-9468-4DA4-B52A-C6690D7D455D}" type="datetimeFigureOut">
              <a:rPr lang="en-IN" smtClean="0"/>
              <a:t>21-12-2022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EC9607-0B5B-424D-B407-500F9B647245}" type="slidenum">
              <a:rPr lang="en-IN" smtClean="0"/>
              <a:t>‹#›</a:t>
            </a:fld>
            <a:endParaRPr lang="en-IN"/>
          </a:p>
        </p:txBody>
      </p:sp>
    </p:spTree>
    <p:extLst>
      <p:ext uri="{BB962C8B-B14F-4D97-AF65-F5344CB8AC3E}">
        <p14:creationId xmlns:p14="http://schemas.microsoft.com/office/powerpoint/2010/main" val="784176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B583ED8D-9468-4DA4-B52A-C6690D7D455D}" type="datetimeFigureOut">
              <a:rPr lang="en-IN" smtClean="0"/>
              <a:t>21-12-2022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EC9607-0B5B-424D-B407-500F9B647245}" type="slidenum">
              <a:rPr lang="en-IN" smtClean="0"/>
              <a:t>‹#›</a:t>
            </a:fld>
            <a:endParaRPr lang="en-IN"/>
          </a:p>
        </p:txBody>
      </p:sp>
    </p:spTree>
    <p:extLst>
      <p:ext uri="{BB962C8B-B14F-4D97-AF65-F5344CB8AC3E}">
        <p14:creationId xmlns:p14="http://schemas.microsoft.com/office/powerpoint/2010/main" val="1482194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B583ED8D-9468-4DA4-B52A-C6690D7D455D}" type="datetimeFigureOut">
              <a:rPr lang="en-IN" smtClean="0"/>
              <a:t>21-12-2022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EC9607-0B5B-424D-B407-500F9B647245}" type="slidenum">
              <a:rPr lang="en-IN" smtClean="0"/>
              <a:t>‹#›</a:t>
            </a:fld>
            <a:endParaRPr lang="en-IN"/>
          </a:p>
        </p:txBody>
      </p:sp>
    </p:spTree>
    <p:extLst>
      <p:ext uri="{BB962C8B-B14F-4D97-AF65-F5344CB8AC3E}">
        <p14:creationId xmlns:p14="http://schemas.microsoft.com/office/powerpoint/2010/main" val="1357301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83ED8D-9468-4DA4-B52A-C6690D7D455D}" type="datetimeFigureOut">
              <a:rPr lang="en-IN" smtClean="0"/>
              <a:t>21-12-2022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EC9607-0B5B-424D-B407-500F9B647245}" type="slidenum">
              <a:rPr lang="en-IN" smtClean="0"/>
              <a:t>‹#›</a:t>
            </a:fld>
            <a:endParaRPr lang="en-IN"/>
          </a:p>
        </p:txBody>
      </p:sp>
    </p:spTree>
    <p:extLst>
      <p:ext uri="{BB962C8B-B14F-4D97-AF65-F5344CB8AC3E}">
        <p14:creationId xmlns:p14="http://schemas.microsoft.com/office/powerpoint/2010/main" val="247063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B583ED8D-9468-4DA4-B52A-C6690D7D455D}" type="datetimeFigureOut">
              <a:rPr lang="en-IN" smtClean="0"/>
              <a:t>21-12-2022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EC9607-0B5B-424D-B407-500F9B647245}" type="slidenum">
              <a:rPr lang="en-IN" smtClean="0"/>
              <a:t>‹#›</a:t>
            </a:fld>
            <a:endParaRPr lang="en-IN"/>
          </a:p>
        </p:txBody>
      </p:sp>
    </p:spTree>
    <p:extLst>
      <p:ext uri="{BB962C8B-B14F-4D97-AF65-F5344CB8AC3E}">
        <p14:creationId xmlns:p14="http://schemas.microsoft.com/office/powerpoint/2010/main" val="3214502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B583ED8D-9468-4DA4-B52A-C6690D7D455D}" type="datetimeFigureOut">
              <a:rPr lang="en-IN" smtClean="0"/>
              <a:t>21-12-2022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EEC9607-0B5B-424D-B407-500F9B647245}" type="slidenum">
              <a:rPr lang="en-IN" smtClean="0"/>
              <a:t>‹#›</a:t>
            </a:fld>
            <a:endParaRPr lang="en-IN"/>
          </a:p>
        </p:txBody>
      </p:sp>
    </p:spTree>
    <p:extLst>
      <p:ext uri="{BB962C8B-B14F-4D97-AF65-F5344CB8AC3E}">
        <p14:creationId xmlns:p14="http://schemas.microsoft.com/office/powerpoint/2010/main" val="3734058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B583ED8D-9468-4DA4-B52A-C6690D7D455D}" type="datetimeFigureOut">
              <a:rPr lang="en-IN" smtClean="0"/>
              <a:t>21-12-2022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EEC9607-0B5B-424D-B407-500F9B647245}" type="slidenum">
              <a:rPr lang="en-IN" smtClean="0"/>
              <a:t>‹#›</a:t>
            </a:fld>
            <a:endParaRPr lang="en-IN"/>
          </a:p>
        </p:txBody>
      </p:sp>
    </p:spTree>
    <p:extLst>
      <p:ext uri="{BB962C8B-B14F-4D97-AF65-F5344CB8AC3E}">
        <p14:creationId xmlns:p14="http://schemas.microsoft.com/office/powerpoint/2010/main" val="1199017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3ED8D-9468-4DA4-B52A-C6690D7D455D}" type="datetimeFigureOut">
              <a:rPr lang="en-IN" smtClean="0"/>
              <a:t>21-12-2022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EEC9607-0B5B-424D-B407-500F9B647245}" type="slidenum">
              <a:rPr lang="en-IN" smtClean="0"/>
              <a:t>‹#›</a:t>
            </a:fld>
            <a:endParaRPr lang="en-IN"/>
          </a:p>
        </p:txBody>
      </p:sp>
    </p:spTree>
    <p:extLst>
      <p:ext uri="{BB962C8B-B14F-4D97-AF65-F5344CB8AC3E}">
        <p14:creationId xmlns:p14="http://schemas.microsoft.com/office/powerpoint/2010/main" val="201610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83ED8D-9468-4DA4-B52A-C6690D7D455D}" type="datetimeFigureOut">
              <a:rPr lang="en-IN" smtClean="0"/>
              <a:t>21-12-2022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EC9607-0B5B-424D-B407-500F9B647245}" type="slidenum">
              <a:rPr lang="en-IN" smtClean="0"/>
              <a:t>‹#›</a:t>
            </a:fld>
            <a:endParaRPr lang="en-IN"/>
          </a:p>
        </p:txBody>
      </p:sp>
    </p:spTree>
    <p:extLst>
      <p:ext uri="{BB962C8B-B14F-4D97-AF65-F5344CB8AC3E}">
        <p14:creationId xmlns:p14="http://schemas.microsoft.com/office/powerpoint/2010/main" val="1416541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83ED8D-9468-4DA4-B52A-C6690D7D455D}" type="datetimeFigureOut">
              <a:rPr lang="en-IN" smtClean="0"/>
              <a:t>21-12-2022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EC9607-0B5B-424D-B407-500F9B647245}" type="slidenum">
              <a:rPr lang="en-IN" smtClean="0"/>
              <a:t>‹#›</a:t>
            </a:fld>
            <a:endParaRPr lang="en-IN"/>
          </a:p>
        </p:txBody>
      </p:sp>
    </p:spTree>
    <p:extLst>
      <p:ext uri="{BB962C8B-B14F-4D97-AF65-F5344CB8AC3E}">
        <p14:creationId xmlns:p14="http://schemas.microsoft.com/office/powerpoint/2010/main" val="1061064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83ED8D-9468-4DA4-B52A-C6690D7D455D}" type="datetimeFigureOut">
              <a:rPr lang="en-IN" smtClean="0"/>
              <a:t>21-12-2022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EC9607-0B5B-424D-B407-500F9B647245}" type="slidenum">
              <a:rPr lang="en-IN" smtClean="0"/>
              <a:t>‹#›</a:t>
            </a:fld>
            <a:endParaRPr lang="en-IN"/>
          </a:p>
        </p:txBody>
      </p:sp>
    </p:spTree>
    <p:extLst>
      <p:ext uri="{BB962C8B-B14F-4D97-AF65-F5344CB8AC3E}">
        <p14:creationId xmlns:p14="http://schemas.microsoft.com/office/powerpoint/2010/main" val="4054377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404664"/>
            <a:ext cx="7772400" cy="1470025"/>
          </a:xfrm>
        </p:spPr>
        <p:txBody>
          <a:bodyPr/>
          <a:lstStyle/>
          <a:p>
            <a:r>
              <a:rPr lang="en-US" b="1" dirty="0"/>
              <a:t>Culture and Society</a:t>
            </a:r>
            <a:endParaRPr lang="en-IN" b="1" dirty="0"/>
          </a:p>
        </p:txBody>
      </p:sp>
      <p:sp>
        <p:nvSpPr>
          <p:cNvPr id="3" name="Subtitle 2"/>
          <p:cNvSpPr>
            <a:spLocks noGrp="1"/>
          </p:cNvSpPr>
          <p:nvPr>
            <p:ph type="subTitle" idx="1"/>
          </p:nvPr>
        </p:nvSpPr>
        <p:spPr>
          <a:xfrm>
            <a:off x="1371600" y="3356992"/>
            <a:ext cx="6400800" cy="2281808"/>
          </a:xfrm>
        </p:spPr>
        <p:txBody>
          <a:bodyPr>
            <a:normAutofit fontScale="85000" lnSpcReduction="10000"/>
          </a:bodyPr>
          <a:lstStyle/>
          <a:p>
            <a:r>
              <a:rPr lang="en-US" b="1" dirty="0">
                <a:solidFill>
                  <a:schemeClr val="tx1"/>
                </a:solidFill>
              </a:rPr>
              <a:t>Department of Sociology</a:t>
            </a:r>
          </a:p>
          <a:p>
            <a:r>
              <a:rPr lang="en-US" b="1" dirty="0">
                <a:solidFill>
                  <a:schemeClr val="tx1"/>
                </a:solidFill>
              </a:rPr>
              <a:t>Learning material</a:t>
            </a:r>
          </a:p>
          <a:p>
            <a:r>
              <a:rPr lang="en-US" b="1" dirty="0">
                <a:solidFill>
                  <a:schemeClr val="tx1"/>
                </a:solidFill>
              </a:rPr>
              <a:t>Semester 1 </a:t>
            </a:r>
          </a:p>
          <a:p>
            <a:r>
              <a:rPr lang="en-US" b="1" dirty="0">
                <a:solidFill>
                  <a:schemeClr val="tx1"/>
                </a:solidFill>
              </a:rPr>
              <a:t>Core Course CC1</a:t>
            </a:r>
          </a:p>
          <a:p>
            <a:r>
              <a:rPr lang="en-US" b="1" dirty="0">
                <a:solidFill>
                  <a:schemeClr val="tx1"/>
                </a:solidFill>
              </a:rPr>
              <a:t>1/UG-H/CC1: Introduction to Sociology</a:t>
            </a:r>
            <a:endParaRPr lang="en-IN" b="1" dirty="0">
              <a:solidFill>
                <a:schemeClr val="tx1"/>
              </a:solidFill>
            </a:endParaRPr>
          </a:p>
        </p:txBody>
      </p:sp>
    </p:spTree>
    <p:extLst>
      <p:ext uri="{BB962C8B-B14F-4D97-AF65-F5344CB8AC3E}">
        <p14:creationId xmlns:p14="http://schemas.microsoft.com/office/powerpoint/2010/main" val="2930913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80193-475A-5A5E-7986-14008AEC4D40}"/>
              </a:ext>
            </a:extLst>
          </p:cNvPr>
          <p:cNvSpPr>
            <a:spLocks noGrp="1"/>
          </p:cNvSpPr>
          <p:nvPr>
            <p:ph type="title"/>
          </p:nvPr>
        </p:nvSpPr>
        <p:spPr/>
        <p:txBody>
          <a:bodyPr/>
          <a:lstStyle/>
          <a:p>
            <a:r>
              <a:rPr lang="en-US" b="1" dirty="0"/>
              <a:t>Previous Years Questions</a:t>
            </a:r>
          </a:p>
        </p:txBody>
      </p:sp>
      <p:sp>
        <p:nvSpPr>
          <p:cNvPr id="3" name="Content Placeholder 2">
            <a:extLst>
              <a:ext uri="{FF2B5EF4-FFF2-40B4-BE49-F238E27FC236}">
                <a16:creationId xmlns:a16="http://schemas.microsoft.com/office/drawing/2014/main" id="{9EAAD0B5-1110-AE5F-68DF-EB6B365FF0F2}"/>
              </a:ext>
            </a:extLst>
          </p:cNvPr>
          <p:cNvSpPr>
            <a:spLocks noGrp="1"/>
          </p:cNvSpPr>
          <p:nvPr>
            <p:ph idx="1"/>
          </p:nvPr>
        </p:nvSpPr>
        <p:spPr/>
        <p:txBody>
          <a:bodyPr/>
          <a:lstStyle/>
          <a:p>
            <a:r>
              <a:rPr lang="en-GB" dirty="0"/>
              <a:t>What is culture? Define material and </a:t>
            </a:r>
            <a:r>
              <a:rPr lang="en-US" dirty="0"/>
              <a:t>non-</a:t>
            </a:r>
            <a:r>
              <a:rPr lang="en-GB" dirty="0"/>
              <a:t> material culture.</a:t>
            </a:r>
          </a:p>
          <a:p>
            <a:r>
              <a:rPr lang="en-GB" dirty="0"/>
              <a:t> What is socialisation? Writ</a:t>
            </a:r>
            <a:r>
              <a:rPr lang="en-US" dirty="0"/>
              <a:t>e in </a:t>
            </a:r>
            <a:r>
              <a:rPr lang="en-GB" dirty="0"/>
              <a:t>brief about the different stages of socialisation</a:t>
            </a:r>
            <a:r>
              <a:rPr lang="en-US" dirty="0"/>
              <a:t>.</a:t>
            </a:r>
          </a:p>
        </p:txBody>
      </p:sp>
    </p:spTree>
    <p:extLst>
      <p:ext uri="{BB962C8B-B14F-4D97-AF65-F5344CB8AC3E}">
        <p14:creationId xmlns:p14="http://schemas.microsoft.com/office/powerpoint/2010/main" val="2019445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Contents</a:t>
            </a:r>
            <a:endParaRPr lang="en-IN" b="1" dirty="0"/>
          </a:p>
        </p:txBody>
      </p:sp>
      <p:sp>
        <p:nvSpPr>
          <p:cNvPr id="3" name="Content Placeholder 2"/>
          <p:cNvSpPr>
            <a:spLocks noGrp="1"/>
          </p:cNvSpPr>
          <p:nvPr>
            <p:ph idx="1"/>
          </p:nvPr>
        </p:nvSpPr>
        <p:spPr>
          <a:xfrm>
            <a:off x="761999" y="1694088"/>
            <a:ext cx="8007805" cy="4721679"/>
          </a:xfrm>
        </p:spPr>
        <p:txBody>
          <a:bodyPr/>
          <a:lstStyle/>
          <a:p>
            <a:r>
              <a:rPr lang="en-US" dirty="0"/>
              <a:t>Introduction </a:t>
            </a:r>
          </a:p>
          <a:p>
            <a:r>
              <a:rPr lang="en-US" dirty="0"/>
              <a:t>Definitions</a:t>
            </a:r>
          </a:p>
          <a:p>
            <a:r>
              <a:rPr lang="en-US" dirty="0"/>
              <a:t>Difference between culture and society</a:t>
            </a:r>
          </a:p>
          <a:p>
            <a:r>
              <a:rPr lang="en-US" dirty="0"/>
              <a:t>Characteristics of society</a:t>
            </a:r>
          </a:p>
          <a:p>
            <a:r>
              <a:rPr lang="en-US" dirty="0"/>
              <a:t>Elements of culture</a:t>
            </a:r>
          </a:p>
          <a:p>
            <a:endParaRPr lang="en-IN" dirty="0"/>
          </a:p>
        </p:txBody>
      </p:sp>
    </p:spTree>
    <p:extLst>
      <p:ext uri="{BB962C8B-B14F-4D97-AF65-F5344CB8AC3E}">
        <p14:creationId xmlns:p14="http://schemas.microsoft.com/office/powerpoint/2010/main" val="3247490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a:t>
            </a:r>
            <a:r>
              <a:rPr lang="en-US" dirty="0"/>
              <a:t> </a:t>
            </a:r>
            <a:endParaRPr lang="en-IN" dirty="0"/>
          </a:p>
        </p:txBody>
      </p:sp>
      <p:sp>
        <p:nvSpPr>
          <p:cNvPr id="3" name="Content Placeholder 2"/>
          <p:cNvSpPr>
            <a:spLocks noGrp="1"/>
          </p:cNvSpPr>
          <p:nvPr>
            <p:ph idx="1"/>
          </p:nvPr>
        </p:nvSpPr>
        <p:spPr>
          <a:xfrm>
            <a:off x="457200" y="1340768"/>
            <a:ext cx="8229600" cy="5040560"/>
          </a:xfrm>
        </p:spPr>
        <p:txBody>
          <a:bodyPr>
            <a:normAutofit/>
          </a:bodyPr>
          <a:lstStyle/>
          <a:p>
            <a:pPr marL="0" indent="0" algn="just">
              <a:buNone/>
            </a:pPr>
            <a:r>
              <a:rPr lang="en-US" dirty="0"/>
              <a:t>Society and culture two important concepts in sociology. We all live in societies and it is society which distinguishes human beings from animals.</a:t>
            </a:r>
          </a:p>
          <a:p>
            <a:pPr marL="0" indent="0" algn="just">
              <a:buNone/>
            </a:pPr>
            <a:r>
              <a:rPr lang="en-US" dirty="0"/>
              <a:t>Societies are universally found and involves a web of relationships among individual members who are in constant interaction with one another.  They share a common way of life and it is this shared way of life which is referred to culture in sociology.</a:t>
            </a:r>
            <a:endParaRPr lang="en-IN" dirty="0"/>
          </a:p>
        </p:txBody>
      </p:sp>
    </p:spTree>
    <p:extLst>
      <p:ext uri="{BB962C8B-B14F-4D97-AF65-F5344CB8AC3E}">
        <p14:creationId xmlns:p14="http://schemas.microsoft.com/office/powerpoint/2010/main" val="2376914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Definition</a:t>
            </a:r>
            <a:endParaRPr lang="en-IN" b="1" dirty="0"/>
          </a:p>
        </p:txBody>
      </p:sp>
      <p:sp>
        <p:nvSpPr>
          <p:cNvPr id="3" name="Content Placeholder 2"/>
          <p:cNvSpPr>
            <a:spLocks noGrp="1"/>
          </p:cNvSpPr>
          <p:nvPr>
            <p:ph idx="1"/>
          </p:nvPr>
        </p:nvSpPr>
        <p:spPr>
          <a:xfrm>
            <a:off x="457200" y="1340768"/>
            <a:ext cx="8229600" cy="4785395"/>
          </a:xfrm>
        </p:spPr>
        <p:txBody>
          <a:bodyPr>
            <a:normAutofit fontScale="85000" lnSpcReduction="10000"/>
          </a:bodyPr>
          <a:lstStyle/>
          <a:p>
            <a:r>
              <a:rPr lang="en-US" dirty="0"/>
              <a:t>MacIver has define </a:t>
            </a:r>
            <a:r>
              <a:rPr lang="en-US" b="1" dirty="0"/>
              <a:t>society</a:t>
            </a:r>
            <a:r>
              <a:rPr lang="en-US" dirty="0"/>
              <a:t> as “a system of usages and procedures, of authority and mutual aid, of many groupings and divisions, of controls of human </a:t>
            </a:r>
            <a:r>
              <a:rPr lang="en-US" dirty="0" err="1"/>
              <a:t>behaviour</a:t>
            </a:r>
            <a:r>
              <a:rPr lang="en-US" dirty="0"/>
              <a:t> and of liberties. This ever-changing complex system we call society. It is a web of social relationships. And it is always changing”.</a:t>
            </a:r>
          </a:p>
          <a:p>
            <a:endParaRPr lang="en-US" dirty="0"/>
          </a:p>
          <a:p>
            <a:r>
              <a:rPr lang="en-US" dirty="0" err="1"/>
              <a:t>E.B.Taylor</a:t>
            </a:r>
            <a:r>
              <a:rPr lang="en-US" dirty="0"/>
              <a:t> has defined </a:t>
            </a:r>
            <a:r>
              <a:rPr lang="en-US" b="1" dirty="0"/>
              <a:t>culture</a:t>
            </a:r>
            <a:r>
              <a:rPr lang="en-US" dirty="0"/>
              <a:t> as “that complex whole which includes knowledge, beliefs, art, morals, law, custom and any other capabilities and habits acquired by man as a member of society”. It is the total way of life of a group.</a:t>
            </a:r>
            <a:endParaRPr lang="en-IN" dirty="0"/>
          </a:p>
        </p:txBody>
      </p:sp>
    </p:spTree>
    <p:extLst>
      <p:ext uri="{BB962C8B-B14F-4D97-AF65-F5344CB8AC3E}">
        <p14:creationId xmlns:p14="http://schemas.microsoft.com/office/powerpoint/2010/main" val="1349877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8217" y="-530678"/>
            <a:ext cx="8568952" cy="3497036"/>
          </a:xfrm>
        </p:spPr>
        <p:txBody>
          <a:bodyPr>
            <a:normAutofit/>
          </a:bodyPr>
          <a:lstStyle/>
          <a:p>
            <a:pPr algn="l"/>
            <a:r>
              <a:rPr lang="en-US" sz="2700" b="1" dirty="0"/>
              <a:t>Difference</a:t>
            </a:r>
            <a:r>
              <a:rPr lang="en-US" sz="3100" b="1" dirty="0"/>
              <a:t> </a:t>
            </a:r>
            <a:r>
              <a:rPr lang="en-US" sz="2700" b="1" dirty="0"/>
              <a:t>between society and society.</a:t>
            </a:r>
            <a:br>
              <a:rPr lang="en-US" sz="2700" dirty="0"/>
            </a:br>
            <a:br>
              <a:rPr lang="en-US" sz="2700" dirty="0"/>
            </a:br>
            <a:r>
              <a:rPr lang="en-US" sz="2700" dirty="0"/>
              <a:t>In everyday usage people do not usually make a distinction between “culture” and “society”, but the terms have different meanings in sociology.</a:t>
            </a:r>
            <a:br>
              <a:rPr lang="en-US" dirty="0"/>
            </a:br>
            <a:endParaRPr lang="en-IN" dirty="0"/>
          </a:p>
        </p:txBody>
      </p:sp>
      <p:sp>
        <p:nvSpPr>
          <p:cNvPr id="3" name="Text Placeholder 2"/>
          <p:cNvSpPr>
            <a:spLocks noGrp="1"/>
          </p:cNvSpPr>
          <p:nvPr>
            <p:ph type="body" idx="1"/>
          </p:nvPr>
        </p:nvSpPr>
        <p:spPr>
          <a:xfrm>
            <a:off x="467544" y="2204864"/>
            <a:ext cx="4040188" cy="432048"/>
          </a:xfrm>
        </p:spPr>
        <p:txBody>
          <a:bodyPr>
            <a:normAutofit lnSpcReduction="10000"/>
          </a:bodyPr>
          <a:lstStyle/>
          <a:p>
            <a:r>
              <a:rPr lang="en-US" dirty="0"/>
              <a:t>Society </a:t>
            </a:r>
            <a:endParaRPr lang="en-IN" dirty="0"/>
          </a:p>
        </p:txBody>
      </p:sp>
      <p:sp>
        <p:nvSpPr>
          <p:cNvPr id="4" name="Content Placeholder 3"/>
          <p:cNvSpPr>
            <a:spLocks noGrp="1"/>
          </p:cNvSpPr>
          <p:nvPr>
            <p:ph sz="half" idx="2"/>
          </p:nvPr>
        </p:nvSpPr>
        <p:spPr>
          <a:xfrm>
            <a:off x="251520" y="2564904"/>
            <a:ext cx="4392488" cy="4032448"/>
          </a:xfrm>
        </p:spPr>
        <p:txBody>
          <a:bodyPr>
            <a:normAutofit fontScale="92500" lnSpcReduction="20000"/>
          </a:bodyPr>
          <a:lstStyle/>
          <a:p>
            <a:r>
              <a:rPr lang="en-US" dirty="0"/>
              <a:t>It is a collection of individuals . </a:t>
            </a:r>
          </a:p>
          <a:p>
            <a:r>
              <a:rPr lang="en-US" dirty="0"/>
              <a:t>It refers to a group of people who share a common territory.</a:t>
            </a:r>
          </a:p>
          <a:p>
            <a:r>
              <a:rPr lang="en-US" dirty="0"/>
              <a:t>The individuals are united by a web of relations.</a:t>
            </a:r>
          </a:p>
          <a:p>
            <a:r>
              <a:rPr lang="en-US" dirty="0"/>
              <a:t>They share a common way of life.</a:t>
            </a:r>
          </a:p>
          <a:p>
            <a:r>
              <a:rPr lang="en-US" dirty="0"/>
              <a:t>There is mutual recognition and interaction between the members of a society.</a:t>
            </a:r>
          </a:p>
          <a:p>
            <a:r>
              <a:rPr lang="en-US" dirty="0"/>
              <a:t>It is a set of institutions and is characterized by a social structure.</a:t>
            </a:r>
          </a:p>
          <a:p>
            <a:endParaRPr lang="en-IN" dirty="0"/>
          </a:p>
        </p:txBody>
      </p:sp>
      <p:sp>
        <p:nvSpPr>
          <p:cNvPr id="5" name="Text Placeholder 4"/>
          <p:cNvSpPr>
            <a:spLocks noGrp="1"/>
          </p:cNvSpPr>
          <p:nvPr>
            <p:ph type="body" sz="quarter" idx="3"/>
          </p:nvPr>
        </p:nvSpPr>
        <p:spPr>
          <a:xfrm>
            <a:off x="4644008" y="2204864"/>
            <a:ext cx="4041775" cy="360040"/>
          </a:xfrm>
        </p:spPr>
        <p:txBody>
          <a:bodyPr>
            <a:normAutofit fontScale="92500" lnSpcReduction="20000"/>
          </a:bodyPr>
          <a:lstStyle/>
          <a:p>
            <a:r>
              <a:rPr lang="en-US" dirty="0"/>
              <a:t>Culture </a:t>
            </a:r>
            <a:endParaRPr lang="en-IN" dirty="0"/>
          </a:p>
        </p:txBody>
      </p:sp>
      <p:sp>
        <p:nvSpPr>
          <p:cNvPr id="6" name="Content Placeholder 5"/>
          <p:cNvSpPr>
            <a:spLocks noGrp="1"/>
          </p:cNvSpPr>
          <p:nvPr>
            <p:ph sz="quarter" idx="4"/>
          </p:nvPr>
        </p:nvSpPr>
        <p:spPr>
          <a:xfrm>
            <a:off x="4645025" y="2492896"/>
            <a:ext cx="4319463" cy="4032448"/>
          </a:xfrm>
        </p:spPr>
        <p:txBody>
          <a:bodyPr>
            <a:normAutofit fontScale="92500"/>
          </a:bodyPr>
          <a:lstStyle/>
          <a:p>
            <a:r>
              <a:rPr lang="en-US" dirty="0"/>
              <a:t>It is the total way of life of the people. </a:t>
            </a:r>
          </a:p>
          <a:p>
            <a:r>
              <a:rPr lang="en-US" dirty="0"/>
              <a:t> It is shared by a group of people. This shared way of life is what is referred to as culture.</a:t>
            </a:r>
          </a:p>
          <a:p>
            <a:r>
              <a:rPr lang="en-US" dirty="0"/>
              <a:t>It includes non- material things like beliefs, values, norms etc. but also material things like tools, dress, food etc.</a:t>
            </a:r>
          </a:p>
          <a:p>
            <a:r>
              <a:rPr lang="en-US" dirty="0"/>
              <a:t>It is learned and is transmitted from one generation to another</a:t>
            </a:r>
          </a:p>
          <a:p>
            <a:endParaRPr lang="en-IN" dirty="0"/>
          </a:p>
          <a:p>
            <a:endParaRPr lang="en-IN" dirty="0"/>
          </a:p>
        </p:txBody>
      </p:sp>
    </p:spTree>
    <p:extLst>
      <p:ext uri="{BB962C8B-B14F-4D97-AF65-F5344CB8AC3E}">
        <p14:creationId xmlns:p14="http://schemas.microsoft.com/office/powerpoint/2010/main" val="4077528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3523"/>
          </a:xfrm>
        </p:spPr>
        <p:txBody>
          <a:bodyPr/>
          <a:lstStyle/>
          <a:p>
            <a:r>
              <a:rPr lang="en-US" b="1" dirty="0"/>
              <a:t>Characteristics of society</a:t>
            </a:r>
            <a:endParaRPr lang="en-IN" b="1" dirty="0"/>
          </a:p>
        </p:txBody>
      </p:sp>
      <p:sp>
        <p:nvSpPr>
          <p:cNvPr id="3" name="Content Placeholder 2"/>
          <p:cNvSpPr>
            <a:spLocks noGrp="1"/>
          </p:cNvSpPr>
          <p:nvPr>
            <p:ph idx="1"/>
          </p:nvPr>
        </p:nvSpPr>
        <p:spPr>
          <a:xfrm>
            <a:off x="457200" y="1196752"/>
            <a:ext cx="8229600" cy="5256584"/>
          </a:xfrm>
        </p:spPr>
        <p:txBody>
          <a:bodyPr>
            <a:normAutofit fontScale="85000" lnSpcReduction="10000"/>
          </a:bodyPr>
          <a:lstStyle/>
          <a:p>
            <a:r>
              <a:rPr lang="en-US" dirty="0"/>
              <a:t>Society is a web of social relationships and therefore two important features that characterize society are:</a:t>
            </a:r>
          </a:p>
          <a:p>
            <a:r>
              <a:rPr lang="en-US" dirty="0"/>
              <a:t>Mutual recognition.</a:t>
            </a:r>
          </a:p>
          <a:p>
            <a:r>
              <a:rPr lang="en-US" dirty="0"/>
              <a:t>A sense of belonging together or a consciousness of kind.</a:t>
            </a:r>
          </a:p>
          <a:p>
            <a:pPr>
              <a:buFont typeface="Wingdings" pitchFamily="2" charset="2"/>
              <a:buChar char="§"/>
            </a:pPr>
            <a:endParaRPr lang="en-US" dirty="0"/>
          </a:p>
          <a:p>
            <a:r>
              <a:rPr lang="en-US" dirty="0"/>
              <a:t>Society is a structure which is maintained by social institutions. It is a complex structure of institutions.</a:t>
            </a:r>
          </a:p>
          <a:p>
            <a:r>
              <a:rPr lang="en-US" dirty="0"/>
              <a:t>It is constituted of inter-related parts which work together for the survival of the society.</a:t>
            </a:r>
          </a:p>
          <a:p>
            <a:r>
              <a:rPr lang="en-US" dirty="0"/>
              <a:t>Society is always changing and evolving from simple to complex with the changes in social relations.</a:t>
            </a:r>
            <a:endParaRPr lang="en-IN" dirty="0"/>
          </a:p>
        </p:txBody>
      </p:sp>
    </p:spTree>
    <p:extLst>
      <p:ext uri="{BB962C8B-B14F-4D97-AF65-F5344CB8AC3E}">
        <p14:creationId xmlns:p14="http://schemas.microsoft.com/office/powerpoint/2010/main" val="172992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rmAutofit fontScale="90000"/>
          </a:bodyPr>
          <a:lstStyle/>
          <a:p>
            <a:r>
              <a:rPr lang="en-US" b="1" dirty="0"/>
              <a:t>Components of culture</a:t>
            </a:r>
            <a:endParaRPr lang="en-IN" b="1" dirty="0"/>
          </a:p>
        </p:txBody>
      </p:sp>
      <p:sp>
        <p:nvSpPr>
          <p:cNvPr id="3" name="Content Placeholder 2"/>
          <p:cNvSpPr>
            <a:spLocks noGrp="1"/>
          </p:cNvSpPr>
          <p:nvPr>
            <p:ph idx="1"/>
          </p:nvPr>
        </p:nvSpPr>
        <p:spPr>
          <a:xfrm>
            <a:off x="457200" y="836712"/>
            <a:ext cx="8229600" cy="5832648"/>
          </a:xfrm>
        </p:spPr>
        <p:txBody>
          <a:bodyPr>
            <a:normAutofit fontScale="70000" lnSpcReduction="20000"/>
          </a:bodyPr>
          <a:lstStyle/>
          <a:p>
            <a:pPr algn="just"/>
            <a:r>
              <a:rPr lang="en-US" b="1" dirty="0"/>
              <a:t>Values and beliefs- </a:t>
            </a:r>
            <a:r>
              <a:rPr lang="en-US" dirty="0"/>
              <a:t>values are shared agreement among members of a society as to what is desirable and good what is not desirable and bad. It implies shared interests directed towards certain objects or practice. Beliefs are the convictions that people hold to be true.</a:t>
            </a:r>
          </a:p>
          <a:p>
            <a:pPr algn="just"/>
            <a:r>
              <a:rPr lang="en-US" b="1" dirty="0"/>
              <a:t>Norms</a:t>
            </a:r>
            <a:r>
              <a:rPr lang="en-US" dirty="0"/>
              <a:t> – norms are rules of conduct which specify appropriate </a:t>
            </a:r>
            <a:r>
              <a:rPr lang="en-US" dirty="0" err="1"/>
              <a:t>behaviour</a:t>
            </a:r>
            <a:r>
              <a:rPr lang="en-US" dirty="0"/>
              <a:t> in a given range of social contexts. A norm either prescribes a certain type of </a:t>
            </a:r>
            <a:r>
              <a:rPr lang="en-US" dirty="0" err="1"/>
              <a:t>behaviour</a:t>
            </a:r>
            <a:r>
              <a:rPr lang="en-US" dirty="0"/>
              <a:t> or forbids it and is backed by sanctions. There are various types of norms:</a:t>
            </a:r>
          </a:p>
          <a:p>
            <a:pPr algn="just">
              <a:buFont typeface="Courier New" pitchFamily="49" charset="0"/>
              <a:buChar char="o"/>
            </a:pPr>
            <a:r>
              <a:rPr lang="en-US" b="1" dirty="0"/>
              <a:t>Folkways</a:t>
            </a:r>
            <a:r>
              <a:rPr lang="en-US" dirty="0"/>
              <a:t> – they are informal rules of </a:t>
            </a:r>
            <a:r>
              <a:rPr lang="en-US" dirty="0" err="1"/>
              <a:t>behaviour</a:t>
            </a:r>
            <a:r>
              <a:rPr lang="en-US" dirty="0"/>
              <a:t> which regulate everyday life and its violation is not severely punished.</a:t>
            </a:r>
          </a:p>
          <a:p>
            <a:pPr algn="just">
              <a:buFont typeface="Courier New" pitchFamily="49" charset="0"/>
              <a:buChar char="o"/>
            </a:pPr>
            <a:r>
              <a:rPr lang="en-US" b="1" dirty="0"/>
              <a:t>Mores</a:t>
            </a:r>
            <a:r>
              <a:rPr lang="en-US" dirty="0"/>
              <a:t> – they are norms which are considered vital and morally important for the well being of the group. They are </a:t>
            </a:r>
            <a:r>
              <a:rPr lang="en-US" dirty="0" err="1"/>
              <a:t>internalised</a:t>
            </a:r>
            <a:r>
              <a:rPr lang="en-US" dirty="0"/>
              <a:t> and their violation leads to severe sanctions.</a:t>
            </a:r>
          </a:p>
          <a:p>
            <a:pPr algn="just">
              <a:buFont typeface="Courier New" pitchFamily="49" charset="0"/>
              <a:buChar char="o"/>
            </a:pPr>
            <a:r>
              <a:rPr lang="en-US" b="1" dirty="0"/>
              <a:t>Laws</a:t>
            </a:r>
            <a:r>
              <a:rPr lang="en-US" dirty="0"/>
              <a:t> – laws are rules which are formally established by the state and are enforced by state agencies of social control.</a:t>
            </a:r>
          </a:p>
          <a:p>
            <a:pPr algn="just">
              <a:buFont typeface="Courier New" pitchFamily="49" charset="0"/>
              <a:buChar char="o"/>
            </a:pPr>
            <a:r>
              <a:rPr lang="en-US" b="1" dirty="0"/>
              <a:t>Customs and rituals </a:t>
            </a:r>
            <a:r>
              <a:rPr lang="en-US" dirty="0"/>
              <a:t>– they are long established traditional usages or practice common to members of a group and form their identity as a group. Rituals </a:t>
            </a:r>
            <a:r>
              <a:rPr lang="en-US" dirty="0" err="1"/>
              <a:t>arerituals</a:t>
            </a:r>
            <a:r>
              <a:rPr lang="en-US" dirty="0"/>
              <a:t> are social enactments in which a group’s beliefs, values and norms are demonstrated with the context of a specific event e.g. A marriage ceremony.</a:t>
            </a:r>
          </a:p>
          <a:p>
            <a:pPr algn="just"/>
            <a:endParaRPr lang="en-US" dirty="0"/>
          </a:p>
          <a:p>
            <a:pPr algn="just"/>
            <a:endParaRPr lang="en-IN" dirty="0"/>
          </a:p>
        </p:txBody>
      </p:sp>
    </p:spTree>
    <p:extLst>
      <p:ext uri="{BB962C8B-B14F-4D97-AF65-F5344CB8AC3E}">
        <p14:creationId xmlns:p14="http://schemas.microsoft.com/office/powerpoint/2010/main" val="393538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BBEE2-6C46-6ED7-93C6-600BC2611010}"/>
              </a:ext>
            </a:extLst>
          </p:cNvPr>
          <p:cNvSpPr>
            <a:spLocks noGrp="1"/>
          </p:cNvSpPr>
          <p:nvPr>
            <p:ph type="title"/>
          </p:nvPr>
        </p:nvSpPr>
        <p:spPr/>
        <p:txBody>
          <a:bodyPr/>
          <a:lstStyle/>
          <a:p>
            <a:r>
              <a:rPr lang="en-US" b="1" dirty="0"/>
              <a:t>Reference</a:t>
            </a:r>
          </a:p>
        </p:txBody>
      </p:sp>
      <p:sp>
        <p:nvSpPr>
          <p:cNvPr id="3" name="Content Placeholder 2">
            <a:extLst>
              <a:ext uri="{FF2B5EF4-FFF2-40B4-BE49-F238E27FC236}">
                <a16:creationId xmlns:a16="http://schemas.microsoft.com/office/drawing/2014/main" id="{523C6E1A-A0E8-6A5F-0435-ED37AE061C3C}"/>
              </a:ext>
            </a:extLst>
          </p:cNvPr>
          <p:cNvSpPr>
            <a:spLocks noGrp="1"/>
          </p:cNvSpPr>
          <p:nvPr>
            <p:ph idx="1"/>
          </p:nvPr>
        </p:nvSpPr>
        <p:spPr/>
        <p:txBody>
          <a:bodyPr/>
          <a:lstStyle/>
          <a:p>
            <a:r>
              <a:rPr lang="en-US" dirty="0" err="1"/>
              <a:t>Bierstedt</a:t>
            </a:r>
            <a:r>
              <a:rPr lang="en-US" dirty="0"/>
              <a:t>, Robert,</a:t>
            </a:r>
            <a:r>
              <a:rPr lang="en-GB" dirty="0"/>
              <a:t> 1974, </a:t>
            </a:r>
            <a:r>
              <a:rPr lang="en-US" i="1" dirty="0"/>
              <a:t>T</a:t>
            </a:r>
            <a:r>
              <a:rPr lang="en-GB" i="1" dirty="0"/>
              <a:t>he </a:t>
            </a:r>
            <a:r>
              <a:rPr lang="en-US" i="1" dirty="0"/>
              <a:t>S</a:t>
            </a:r>
            <a:r>
              <a:rPr lang="en-GB" i="1" dirty="0" err="1"/>
              <a:t>ocial</a:t>
            </a:r>
            <a:r>
              <a:rPr lang="en-GB" i="1" dirty="0"/>
              <a:t> </a:t>
            </a:r>
            <a:r>
              <a:rPr lang="en-US" i="1" dirty="0"/>
              <a:t>O</a:t>
            </a:r>
            <a:r>
              <a:rPr lang="en-GB" i="1" dirty="0" err="1"/>
              <a:t>rder</a:t>
            </a:r>
            <a:r>
              <a:rPr lang="en-GB" dirty="0"/>
              <a:t>, New York</a:t>
            </a:r>
            <a:r>
              <a:rPr lang="en-US" dirty="0"/>
              <a:t>: </a:t>
            </a:r>
            <a:r>
              <a:rPr lang="en-GB" dirty="0"/>
              <a:t>McGraw Hill</a:t>
            </a:r>
            <a:r>
              <a:rPr lang="en-US" dirty="0"/>
              <a:t> </a:t>
            </a:r>
            <a:r>
              <a:rPr lang="en-GB" dirty="0"/>
              <a:t>Book </a:t>
            </a:r>
            <a:r>
              <a:rPr lang="en-US" dirty="0"/>
              <a:t>C</a:t>
            </a:r>
            <a:r>
              <a:rPr lang="en-GB" dirty="0" err="1"/>
              <a:t>ompany</a:t>
            </a:r>
            <a:r>
              <a:rPr lang="en-GB" dirty="0"/>
              <a:t> Part 3, </a:t>
            </a:r>
            <a:r>
              <a:rPr lang="en-US" dirty="0"/>
              <a:t>C</a:t>
            </a:r>
            <a:r>
              <a:rPr lang="en-GB" dirty="0" err="1"/>
              <a:t>hapter</a:t>
            </a:r>
            <a:r>
              <a:rPr lang="en-GB" dirty="0"/>
              <a:t> 5, </a:t>
            </a:r>
            <a:r>
              <a:rPr lang="en-US" dirty="0"/>
              <a:t>‘T</a:t>
            </a:r>
            <a:r>
              <a:rPr lang="en-GB" dirty="0"/>
              <a:t>he </a:t>
            </a:r>
            <a:r>
              <a:rPr lang="en-US" dirty="0"/>
              <a:t>M</a:t>
            </a:r>
            <a:r>
              <a:rPr lang="en-GB" dirty="0" err="1"/>
              <a:t>eaning</a:t>
            </a:r>
            <a:r>
              <a:rPr lang="en-GB" dirty="0"/>
              <a:t> of </a:t>
            </a:r>
            <a:r>
              <a:rPr lang="en-US" dirty="0"/>
              <a:t>C</a:t>
            </a:r>
            <a:r>
              <a:rPr lang="en-GB" dirty="0" err="1"/>
              <a:t>ulture</a:t>
            </a:r>
            <a:r>
              <a:rPr lang="en-US" dirty="0"/>
              <a:t>’</a:t>
            </a:r>
            <a:r>
              <a:rPr lang="en-GB" dirty="0"/>
              <a:t> </a:t>
            </a:r>
            <a:r>
              <a:rPr lang="en-US" dirty="0"/>
              <a:t>Pp</a:t>
            </a:r>
            <a:r>
              <a:rPr lang="en-GB" dirty="0"/>
              <a:t>. 125</a:t>
            </a:r>
            <a:r>
              <a:rPr lang="en-US" dirty="0"/>
              <a:t>-</a:t>
            </a:r>
            <a:r>
              <a:rPr lang="en-GB" dirty="0"/>
              <a:t> 151, </a:t>
            </a:r>
            <a:r>
              <a:rPr lang="en-US" dirty="0"/>
              <a:t>C</a:t>
            </a:r>
            <a:r>
              <a:rPr lang="en-GB" dirty="0" err="1"/>
              <a:t>hapter</a:t>
            </a:r>
            <a:r>
              <a:rPr lang="en-GB" dirty="0"/>
              <a:t> 6 , </a:t>
            </a:r>
            <a:r>
              <a:rPr lang="en-US" dirty="0"/>
              <a:t>‘T</a:t>
            </a:r>
            <a:r>
              <a:rPr lang="en-GB" dirty="0"/>
              <a:t>he </a:t>
            </a:r>
            <a:r>
              <a:rPr lang="en-US" dirty="0"/>
              <a:t>C</a:t>
            </a:r>
            <a:r>
              <a:rPr lang="en-GB" dirty="0" err="1"/>
              <a:t>ontent</a:t>
            </a:r>
            <a:r>
              <a:rPr lang="en-GB" dirty="0"/>
              <a:t> of </a:t>
            </a:r>
            <a:r>
              <a:rPr lang="en-US" dirty="0"/>
              <a:t>C</a:t>
            </a:r>
            <a:r>
              <a:rPr lang="en-GB" dirty="0" err="1"/>
              <a:t>ulture</a:t>
            </a:r>
            <a:r>
              <a:rPr lang="en-GB" dirty="0"/>
              <a:t> </a:t>
            </a:r>
            <a:r>
              <a:rPr lang="en-US" dirty="0"/>
              <a:t>Pp</a:t>
            </a:r>
            <a:r>
              <a:rPr lang="en-GB" dirty="0"/>
              <a:t>. 152 – 187, </a:t>
            </a:r>
            <a:r>
              <a:rPr lang="en-US" dirty="0"/>
              <a:t>C</a:t>
            </a:r>
            <a:r>
              <a:rPr lang="en-GB" dirty="0" err="1"/>
              <a:t>hapter</a:t>
            </a:r>
            <a:r>
              <a:rPr lang="en-GB" dirty="0"/>
              <a:t> 7, </a:t>
            </a:r>
            <a:r>
              <a:rPr lang="en-US" dirty="0"/>
              <a:t>‘T</a:t>
            </a:r>
            <a:r>
              <a:rPr lang="en-GB" dirty="0"/>
              <a:t>he </a:t>
            </a:r>
            <a:r>
              <a:rPr lang="en-US" dirty="0"/>
              <a:t>A</a:t>
            </a:r>
            <a:r>
              <a:rPr lang="en-GB" dirty="0" err="1"/>
              <a:t>cquisition</a:t>
            </a:r>
            <a:r>
              <a:rPr lang="en-GB" dirty="0"/>
              <a:t> of </a:t>
            </a:r>
            <a:r>
              <a:rPr lang="en-US" dirty="0"/>
              <a:t>C</a:t>
            </a:r>
            <a:r>
              <a:rPr lang="en-GB" dirty="0" err="1"/>
              <a:t>ulture</a:t>
            </a:r>
            <a:r>
              <a:rPr lang="en-US" dirty="0"/>
              <a:t>’</a:t>
            </a:r>
            <a:r>
              <a:rPr lang="en-GB" dirty="0"/>
              <a:t>, P</a:t>
            </a:r>
            <a:r>
              <a:rPr lang="en-US" dirty="0"/>
              <a:t>p. </a:t>
            </a:r>
            <a:r>
              <a:rPr lang="en-GB" dirty="0"/>
              <a:t>188 - 212</a:t>
            </a:r>
            <a:endParaRPr lang="en-US" dirty="0"/>
          </a:p>
        </p:txBody>
      </p:sp>
    </p:spTree>
    <p:extLst>
      <p:ext uri="{BB962C8B-B14F-4D97-AF65-F5344CB8AC3E}">
        <p14:creationId xmlns:p14="http://schemas.microsoft.com/office/powerpoint/2010/main" val="2269185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D98E3-367B-5115-834B-AC35F02D3CD3}"/>
              </a:ext>
            </a:extLst>
          </p:cNvPr>
          <p:cNvSpPr>
            <a:spLocks noGrp="1"/>
          </p:cNvSpPr>
          <p:nvPr>
            <p:ph type="title"/>
          </p:nvPr>
        </p:nvSpPr>
        <p:spPr/>
        <p:txBody>
          <a:bodyPr/>
          <a:lstStyle/>
          <a:p>
            <a:r>
              <a:rPr lang="en-US" b="1" dirty="0"/>
              <a:t>Expected Questions</a:t>
            </a:r>
          </a:p>
        </p:txBody>
      </p:sp>
      <p:sp>
        <p:nvSpPr>
          <p:cNvPr id="3" name="Content Placeholder 2">
            <a:extLst>
              <a:ext uri="{FF2B5EF4-FFF2-40B4-BE49-F238E27FC236}">
                <a16:creationId xmlns:a16="http://schemas.microsoft.com/office/drawing/2014/main" id="{C06D4907-5270-4873-F22D-C2F8880F7C19}"/>
              </a:ext>
            </a:extLst>
          </p:cNvPr>
          <p:cNvSpPr>
            <a:spLocks noGrp="1"/>
          </p:cNvSpPr>
          <p:nvPr>
            <p:ph idx="1"/>
          </p:nvPr>
        </p:nvSpPr>
        <p:spPr/>
        <p:txBody>
          <a:bodyPr>
            <a:normAutofit lnSpcReduction="10000"/>
          </a:bodyPr>
          <a:lstStyle/>
          <a:p>
            <a:r>
              <a:rPr lang="en-US" dirty="0"/>
              <a:t>Give </a:t>
            </a:r>
            <a:r>
              <a:rPr lang="en-US" dirty="0" err="1"/>
              <a:t>E.B.Taylor’s</a:t>
            </a:r>
            <a:r>
              <a:rPr lang="en-US" dirty="0"/>
              <a:t> definition of culture.</a:t>
            </a:r>
          </a:p>
          <a:p>
            <a:r>
              <a:rPr lang="en-US" dirty="0"/>
              <a:t>Define society. What are the important characteristics of society?</a:t>
            </a:r>
          </a:p>
          <a:p>
            <a:r>
              <a:rPr lang="en-US" dirty="0"/>
              <a:t>Elaborate in detail the various components of  culture.</a:t>
            </a:r>
          </a:p>
          <a:p>
            <a:r>
              <a:rPr lang="en-US" dirty="0"/>
              <a:t>Differentiate between material and non-material culture.</a:t>
            </a:r>
          </a:p>
          <a:p>
            <a:r>
              <a:rPr lang="en-US" dirty="0"/>
              <a:t>Bring out the important differences between society and culture.</a:t>
            </a:r>
          </a:p>
        </p:txBody>
      </p:sp>
    </p:spTree>
    <p:extLst>
      <p:ext uri="{BB962C8B-B14F-4D97-AF65-F5344CB8AC3E}">
        <p14:creationId xmlns:p14="http://schemas.microsoft.com/office/powerpoint/2010/main" val="34294779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656</Words>
  <Application>Microsoft Office PowerPoint</Application>
  <PresentationFormat>On-screen Show (4:3)</PresentationFormat>
  <Paragraphs>45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Culture and Society</vt:lpstr>
      <vt:lpstr>Contents</vt:lpstr>
      <vt:lpstr>Introduction </vt:lpstr>
      <vt:lpstr>Definition</vt:lpstr>
      <vt:lpstr>Difference between society and society.  In everyday usage people do not usually make a distinction between “culture” and “society”, but the terms have different meanings in sociology. </vt:lpstr>
      <vt:lpstr>Characteristics of society</vt:lpstr>
      <vt:lpstr>Components of culture</vt:lpstr>
      <vt:lpstr>Reference</vt:lpstr>
      <vt:lpstr>Expected Questions</vt:lpstr>
      <vt:lpstr>Previous Years Questions</vt:lpstr>
    </vt:vector>
  </TitlesOfParts>
  <Company>CyberSpace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 and Society</dc:title>
  <dc:creator>SONY</dc:creator>
  <cp:lastModifiedBy>kunal pradhan</cp:lastModifiedBy>
  <cp:revision>17</cp:revision>
  <dcterms:created xsi:type="dcterms:W3CDTF">2022-10-19T06:30:31Z</dcterms:created>
  <dcterms:modified xsi:type="dcterms:W3CDTF">2022-12-21T14:43:18Z</dcterms:modified>
</cp:coreProperties>
</file>